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6"/>
  </p:notesMasterIdLst>
  <p:sldIdLst>
    <p:sldId id="277" r:id="rId5"/>
    <p:sldId id="281" r:id="rId6"/>
    <p:sldId id="290" r:id="rId7"/>
    <p:sldId id="289" r:id="rId8"/>
    <p:sldId id="276" r:id="rId9"/>
    <p:sldId id="303" r:id="rId10"/>
    <p:sldId id="258" r:id="rId11"/>
    <p:sldId id="291" r:id="rId12"/>
    <p:sldId id="292" r:id="rId13"/>
    <p:sldId id="293" r:id="rId14"/>
    <p:sldId id="294" r:id="rId15"/>
    <p:sldId id="295" r:id="rId16"/>
    <p:sldId id="285" r:id="rId17"/>
    <p:sldId id="296" r:id="rId18"/>
    <p:sldId id="301" r:id="rId19"/>
    <p:sldId id="283" r:id="rId20"/>
    <p:sldId id="288" r:id="rId21"/>
    <p:sldId id="302" r:id="rId22"/>
    <p:sldId id="265" r:id="rId23"/>
    <p:sldId id="267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F176-3A48-0195-57E8-BC368E736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4E76-FF66-D9F4-F58A-2FBA2AB2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2436E-854F-891F-31F2-7D071FA3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36AA-D024-4489-9BF2-5B60BD8B0FD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18C06-3AFC-2869-246A-E0E8893F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407AD-7DAF-9AB0-24A0-6C198C48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7747-2D2B-4000-9DC5-8EACABF46B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404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82A5-2A5E-0E3D-6B54-2394CECC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D5D9A-7FD1-5CBD-58F9-41ECCC4E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36AA-D024-4489-9BF2-5B60BD8B0FDB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A4638-CEEF-9591-E83E-838D5336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B4D48-E389-2248-7386-B6F9D874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A7747-2D2B-4000-9DC5-8EACABF46B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88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who.int/initiatives/glass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784" r="9784"/>
          <a:stretch>
            <a:fillRect/>
          </a:stretch>
        </p:blipFill>
        <p:spPr>
          <a:xfrm>
            <a:off x="0" y="0"/>
            <a:ext cx="12192000" cy="68520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96833" y="3197672"/>
            <a:ext cx="5757862" cy="1008000"/>
          </a:xfrm>
        </p:spPr>
        <p:txBody>
          <a:bodyPr/>
          <a:lstStyle/>
          <a:p>
            <a:r>
              <a:rPr lang="en-US" sz="5400" dirty="0"/>
              <a:t>Amr live</a:t>
            </a:r>
          </a:p>
        </p:txBody>
      </p:sp>
    </p:spTree>
    <p:extLst>
      <p:ext uri="{BB962C8B-B14F-4D97-AF65-F5344CB8AC3E}">
        <p14:creationId xmlns:p14="http://schemas.microsoft.com/office/powerpoint/2010/main" val="267926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00" y="808186"/>
            <a:ext cx="9933958" cy="370166"/>
          </a:xfrm>
        </p:spPr>
        <p:txBody>
          <a:bodyPr/>
          <a:lstStyle/>
          <a:p>
            <a:r>
              <a:rPr lang="en-US" dirty="0"/>
              <a:t>Dynamic data collection our usp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451354"/>
            <a:ext cx="10493516" cy="50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7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3853" y="357810"/>
            <a:ext cx="7560000" cy="370166"/>
          </a:xfrm>
        </p:spPr>
        <p:txBody>
          <a:bodyPr/>
          <a:lstStyle/>
          <a:p>
            <a:r>
              <a:rPr lang="en-US" dirty="0"/>
              <a:t>AI INTEGRATED USER INTERFACE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3" y="915356"/>
            <a:ext cx="11081911" cy="54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5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FOR  AMR LIVE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405643"/>
            <a:ext cx="10309230" cy="52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5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larm Ringing with solid fill">
            <a:extLst>
              <a:ext uri="{FF2B5EF4-FFF2-40B4-BE49-F238E27FC236}">
                <a16:creationId xmlns:a16="http://schemas.microsoft.com/office/drawing/2014/main" id="{10D7D5C7-ED1E-B1A3-6836-A59B41766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5024" y="2428816"/>
            <a:ext cx="914400" cy="9144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D2CC9E-0340-5EF7-5B1E-F61C58D2660D}"/>
              </a:ext>
            </a:extLst>
          </p:cNvPr>
          <p:cNvSpPr/>
          <p:nvPr/>
        </p:nvSpPr>
        <p:spPr>
          <a:xfrm>
            <a:off x="4704738" y="2422601"/>
            <a:ext cx="2428568" cy="786581"/>
          </a:xfrm>
          <a:prstGeom prst="rect">
            <a:avLst/>
          </a:prstGeom>
          <a:ln w="57150">
            <a:solidFill>
              <a:schemeClr val="tx2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AMR Live Features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952BF-5494-9C3E-1957-7E8004F10464}"/>
              </a:ext>
            </a:extLst>
          </p:cNvPr>
          <p:cNvCxnSpPr>
            <a:cxnSpLocks/>
          </p:cNvCxnSpPr>
          <p:nvPr/>
        </p:nvCxnSpPr>
        <p:spPr>
          <a:xfrm>
            <a:off x="5864939" y="3226338"/>
            <a:ext cx="0" cy="10347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CCB1A1-0824-137C-7FD5-8F31FF0F8FAB}"/>
              </a:ext>
            </a:extLst>
          </p:cNvPr>
          <p:cNvSpPr txBox="1"/>
          <p:nvPr/>
        </p:nvSpPr>
        <p:spPr>
          <a:xfrm>
            <a:off x="9458633" y="2562851"/>
            <a:ext cx="193695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Real time tracking</a:t>
            </a:r>
          </a:p>
        </p:txBody>
      </p:sp>
      <p:pic>
        <p:nvPicPr>
          <p:cNvPr id="18" name="Graphic 17" descr="Pandemic flattening curve bar graph with solid fill">
            <a:extLst>
              <a:ext uri="{FF2B5EF4-FFF2-40B4-BE49-F238E27FC236}">
                <a16:creationId xmlns:a16="http://schemas.microsoft.com/office/drawing/2014/main" id="{48F199C9-20C0-9EE9-7FE5-EC2652E9E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8" y="2121309"/>
            <a:ext cx="1307691" cy="13076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81A9A4-3928-D7DB-8228-9BBF52EBACD3}"/>
              </a:ext>
            </a:extLst>
          </p:cNvPr>
          <p:cNvSpPr txBox="1"/>
          <p:nvPr/>
        </p:nvSpPr>
        <p:spPr>
          <a:xfrm>
            <a:off x="571116" y="2648375"/>
            <a:ext cx="193695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Trend Tracking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4306C-C64B-4E1A-0350-2D333DAB5BBE}"/>
              </a:ext>
            </a:extLst>
          </p:cNvPr>
          <p:cNvSpPr txBox="1"/>
          <p:nvPr/>
        </p:nvSpPr>
        <p:spPr>
          <a:xfrm>
            <a:off x="4950544" y="4324879"/>
            <a:ext cx="1936955" cy="369332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Prevalence </a:t>
            </a:r>
          </a:p>
        </p:txBody>
      </p:sp>
      <p:pic>
        <p:nvPicPr>
          <p:cNvPr id="23" name="Graphic 22" descr="Earth Globe - Asia with solid fill">
            <a:extLst>
              <a:ext uri="{FF2B5EF4-FFF2-40B4-BE49-F238E27FC236}">
                <a16:creationId xmlns:a16="http://schemas.microsoft.com/office/drawing/2014/main" id="{38C7D576-D3B7-6C87-3C53-3527F0250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6144" y="4052345"/>
            <a:ext cx="914400" cy="914400"/>
          </a:xfrm>
          <a:prstGeom prst="rect">
            <a:avLst/>
          </a:prstGeom>
        </p:spPr>
      </p:pic>
      <p:pic>
        <p:nvPicPr>
          <p:cNvPr id="26" name="Graphic 25" descr="Scales of justice with solid fill">
            <a:extLst>
              <a:ext uri="{FF2B5EF4-FFF2-40B4-BE49-F238E27FC236}">
                <a16:creationId xmlns:a16="http://schemas.microsoft.com/office/drawing/2014/main" id="{8B6D03E1-6584-1E1B-F2F1-5981DCD71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7097" y="5213661"/>
            <a:ext cx="1192493" cy="11924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E102EB-489D-1C2B-CBB8-BB74B8DE55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1330" y="633197"/>
            <a:ext cx="1684292" cy="1385467"/>
          </a:xfrm>
          <a:prstGeom prst="rect">
            <a:avLst/>
          </a:prstGeom>
        </p:spPr>
      </p:pic>
      <p:pic>
        <p:nvPicPr>
          <p:cNvPr id="28" name="Graphic 27" descr="Doctor male outline">
            <a:extLst>
              <a:ext uri="{FF2B5EF4-FFF2-40B4-BE49-F238E27FC236}">
                <a16:creationId xmlns:a16="http://schemas.microsoft.com/office/drawing/2014/main" id="{F74B44A7-B11B-6B58-5994-5CEA6AD25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5815" y="500138"/>
            <a:ext cx="1459295" cy="145929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EB9355-E423-B8ED-2490-9163E4FB9402}"/>
              </a:ext>
            </a:extLst>
          </p:cNvPr>
          <p:cNvCxnSpPr/>
          <p:nvPr/>
        </p:nvCxnSpPr>
        <p:spPr>
          <a:xfrm flipV="1">
            <a:off x="1539593" y="1920853"/>
            <a:ext cx="0" cy="727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4A13E4-EB20-513C-9BFF-1F01A301140D}"/>
              </a:ext>
            </a:extLst>
          </p:cNvPr>
          <p:cNvCxnSpPr/>
          <p:nvPr/>
        </p:nvCxnSpPr>
        <p:spPr>
          <a:xfrm flipV="1">
            <a:off x="10284542" y="1841230"/>
            <a:ext cx="0" cy="721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2ACE6F-FDA8-1F8D-DA5A-9FB396FFAD74}"/>
              </a:ext>
            </a:extLst>
          </p:cNvPr>
          <p:cNvCxnSpPr/>
          <p:nvPr/>
        </p:nvCxnSpPr>
        <p:spPr>
          <a:xfrm>
            <a:off x="5781368" y="4742058"/>
            <a:ext cx="0" cy="60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38F4AA-21F2-00B1-B9C0-701AB0702141}"/>
              </a:ext>
            </a:extLst>
          </p:cNvPr>
          <p:cNvSpPr txBox="1"/>
          <p:nvPr/>
        </p:nvSpPr>
        <p:spPr>
          <a:xfrm>
            <a:off x="464187" y="1139099"/>
            <a:ext cx="215081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Smart R&amp;D for Pharma industry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5CF27-AB85-4D2E-6059-8F0778C0D92A}"/>
              </a:ext>
            </a:extLst>
          </p:cNvPr>
          <p:cNvSpPr txBox="1"/>
          <p:nvPr/>
        </p:nvSpPr>
        <p:spPr>
          <a:xfrm>
            <a:off x="4950544" y="5427460"/>
            <a:ext cx="1936955" cy="923330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Efficient drug procurement by health authorities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C15C52-C14F-EF12-3147-09164C789D5C}"/>
              </a:ext>
            </a:extLst>
          </p:cNvPr>
          <p:cNvSpPr txBox="1"/>
          <p:nvPr/>
        </p:nvSpPr>
        <p:spPr>
          <a:xfrm>
            <a:off x="9458632" y="906621"/>
            <a:ext cx="208333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Easy Prescription management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49BEF5-D7D8-92F3-4164-A700195A9E3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133306" y="2815892"/>
            <a:ext cx="124171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4AC870-E1EE-CE26-19BE-D20FA21C3771}"/>
              </a:ext>
            </a:extLst>
          </p:cNvPr>
          <p:cNvCxnSpPr>
            <a:cxnSpLocks/>
          </p:cNvCxnSpPr>
          <p:nvPr/>
        </p:nvCxnSpPr>
        <p:spPr>
          <a:xfrm flipH="1">
            <a:off x="3687097" y="2886016"/>
            <a:ext cx="101764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6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000" y="357810"/>
            <a:ext cx="7560000" cy="370166"/>
          </a:xfrm>
        </p:spPr>
        <p:txBody>
          <a:bodyPr/>
          <a:lstStyle/>
          <a:p>
            <a:r>
              <a:rPr lang="en-US" dirty="0"/>
              <a:t>Marketing plan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1160061"/>
            <a:ext cx="10643642" cy="53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BAA4-2728-F6F9-6B12-67237EF0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373626"/>
            <a:ext cx="10872019" cy="983226"/>
          </a:xfrm>
        </p:spPr>
        <p:txBody>
          <a:bodyPr>
            <a:normAutofit fontScale="90000"/>
          </a:bodyPr>
          <a:lstStyle/>
          <a:p>
            <a:r>
              <a:rPr lang="en-IN" sz="3100" dirty="0"/>
              <a:t>Competitor analysis-WHO </a:t>
            </a:r>
            <a:r>
              <a:rPr lang="en-US" sz="3100" u="sng" dirty="0">
                <a:hlinkClick r:id="rId2"/>
              </a:rPr>
              <a:t>Global Antimicrobial Resistance and Use Surveillance System (GLASS)  (who.int)</a:t>
            </a:r>
            <a:br>
              <a:rPr lang="en-US" dirty="0"/>
            </a:br>
            <a:endParaRPr lang="en-IN" dirty="0"/>
          </a:p>
        </p:txBody>
      </p:sp>
      <p:pic>
        <p:nvPicPr>
          <p:cNvPr id="3" name="Picture 2" descr="https://lh7-us.googleusercontent.com/aTNVCThSYtbW8GQfYCnKgDOscUr1lLEmvceCnV1iGk6NPiaBYFhP_WvqwXywPydKV5txocs6ZQHjHQRUILkKlsPNhEGAR-xKd0xpEyNrUHq4EXyFbJyD87nM9HWOEIQlXaCEvj958CKt-vsBTeGdAg=nw">
            <a:extLst>
              <a:ext uri="{FF2B5EF4-FFF2-40B4-BE49-F238E27FC236}">
                <a16:creationId xmlns:a16="http://schemas.microsoft.com/office/drawing/2014/main" id="{B6FAFC63-969D-B9A9-2640-D505BED9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33" y="1034845"/>
            <a:ext cx="5119318" cy="47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033EE5-82FC-00A1-CAE0-DE1F3C094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91643"/>
              </p:ext>
            </p:extLst>
          </p:nvPr>
        </p:nvGraphicFramePr>
        <p:xfrm>
          <a:off x="371177" y="1190686"/>
          <a:ext cx="5941962" cy="5293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334">
                  <a:extLst>
                    <a:ext uri="{9D8B030D-6E8A-4147-A177-3AD203B41FA5}">
                      <a16:colId xmlns:a16="http://schemas.microsoft.com/office/drawing/2014/main" val="3784353136"/>
                    </a:ext>
                  </a:extLst>
                </a:gridCol>
                <a:gridCol w="2168974">
                  <a:extLst>
                    <a:ext uri="{9D8B030D-6E8A-4147-A177-3AD203B41FA5}">
                      <a16:colId xmlns:a16="http://schemas.microsoft.com/office/drawing/2014/main" val="3994571951"/>
                    </a:ext>
                  </a:extLst>
                </a:gridCol>
                <a:gridCol w="1980654">
                  <a:extLst>
                    <a:ext uri="{9D8B030D-6E8A-4147-A177-3AD203B41FA5}">
                      <a16:colId xmlns:a16="http://schemas.microsoft.com/office/drawing/2014/main" val="425977964"/>
                    </a:ext>
                  </a:extLst>
                </a:gridCol>
              </a:tblGrid>
              <a:tr h="95766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AMR Live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WHO GLASS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21840"/>
                  </a:ext>
                </a:extLst>
              </a:tr>
              <a:tr h="957662">
                <a:tc>
                  <a:txBody>
                    <a:bodyPr/>
                    <a:lstStyle/>
                    <a:p>
                      <a:r>
                        <a:rPr lang="en-IN" sz="2000" dirty="0"/>
                        <a:t>Data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Dynamic real time data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Data only available till 2020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73740"/>
                  </a:ext>
                </a:extLst>
              </a:tr>
              <a:tr h="957662">
                <a:tc>
                  <a:txBody>
                    <a:bodyPr/>
                    <a:lstStyle/>
                    <a:p>
                      <a:r>
                        <a:rPr lang="en-IN" dirty="0"/>
                        <a:t>Disease/drug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Broad coverage as per requirement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Restricted to 4 categories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434602"/>
                  </a:ext>
                </a:extLst>
              </a:tr>
              <a:tr h="765157">
                <a:tc>
                  <a:txBody>
                    <a:bodyPr/>
                    <a:lstStyle/>
                    <a:p>
                      <a:r>
                        <a:rPr lang="en-IN" dirty="0"/>
                        <a:t>Country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Broad coverage as per requirement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AMR data on the dashboard for USA is not published 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91939"/>
                  </a:ext>
                </a:extLst>
              </a:tr>
              <a:tr h="957662">
                <a:tc>
                  <a:txBody>
                    <a:bodyPr/>
                    <a:lstStyle/>
                    <a:p>
                      <a:r>
                        <a:rPr lang="en-IN" dirty="0"/>
                        <a:t>Finances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expensive- Development cost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Very expensive- requires on ground resources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0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5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3362-E6A1-961F-8DD2-485DCE3A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35" y="29497"/>
            <a:ext cx="9335732" cy="540774"/>
          </a:xfrm>
        </p:spPr>
        <p:txBody>
          <a:bodyPr>
            <a:normAutofit/>
          </a:bodyPr>
          <a:lstStyle/>
          <a:p>
            <a:r>
              <a:rPr lang="en-IN" dirty="0"/>
              <a:t>AMR live-Social Innovation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29CFBA-3C8D-F507-E2FE-E3A6A9909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123040"/>
              </p:ext>
            </p:extLst>
          </p:nvPr>
        </p:nvGraphicFramePr>
        <p:xfrm>
          <a:off x="521109" y="526518"/>
          <a:ext cx="11012130" cy="630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130">
                  <a:extLst>
                    <a:ext uri="{9D8B030D-6E8A-4147-A177-3AD203B41FA5}">
                      <a16:colId xmlns:a16="http://schemas.microsoft.com/office/drawing/2014/main" val="1157323723"/>
                    </a:ext>
                  </a:extLst>
                </a:gridCol>
                <a:gridCol w="5427406">
                  <a:extLst>
                    <a:ext uri="{9D8B030D-6E8A-4147-A177-3AD203B41FA5}">
                      <a16:colId xmlns:a16="http://schemas.microsoft.com/office/drawing/2014/main" val="141128117"/>
                    </a:ext>
                  </a:extLst>
                </a:gridCol>
                <a:gridCol w="3716594">
                  <a:extLst>
                    <a:ext uri="{9D8B030D-6E8A-4147-A177-3AD203B41FA5}">
                      <a16:colId xmlns:a16="http://schemas.microsoft.com/office/drawing/2014/main" val="3879740032"/>
                    </a:ext>
                  </a:extLst>
                </a:gridCol>
              </a:tblGrid>
              <a:tr h="67842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Benefits for the collaborators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Benefits for AMR live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787633"/>
                  </a:ext>
                </a:extLst>
              </a:tr>
              <a:tr h="771849">
                <a:tc>
                  <a:txBody>
                    <a:bodyPr/>
                    <a:lstStyle/>
                    <a:p>
                      <a:r>
                        <a:rPr lang="en-IN" sz="2800" dirty="0"/>
                        <a:t>Pharma industry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 Insights Collaboration</a:t>
                      </a:r>
                      <a:endParaRPr 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algn="ctr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Reports</a:t>
                      </a:r>
                    </a:p>
                    <a:p>
                      <a:pPr marL="0" lvl="1" algn="ctr" defTabSz="914400" rtl="0" eaLnBrk="1" latinLnBrk="0" hangingPunct="1"/>
                      <a:endParaRPr lang="en-US" sz="20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algn="ctr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Early Warnings</a:t>
                      </a:r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Partnerships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anonymized data for drug development.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Brand Reputation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39066"/>
                  </a:ext>
                </a:extLst>
              </a:tr>
              <a:tr h="1510723">
                <a:tc>
                  <a:txBody>
                    <a:bodyPr/>
                    <a:lstStyle/>
                    <a:p>
                      <a:r>
                        <a:rPr lang="en-IN" sz="2800" dirty="0"/>
                        <a:t>Publishing house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gain </a:t>
                      </a:r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exposure through your initiative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you gain valuable data.</a:t>
                      </a:r>
                    </a:p>
                    <a:p>
                      <a:pPr marL="0" algn="l" defTabSz="914400" rtl="0" eaLnBrk="1" latinLnBrk="0" hangingPunct="1"/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Credit publishing houses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your reports and publications.</a:t>
                      </a:r>
                    </a:p>
                    <a:p>
                      <a:pPr marL="0" algn="l" defTabSz="914400" rtl="0" eaLnBrk="1" latinLnBrk="0" hangingPunct="1"/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insights back to publishers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(e.g., trends they might have missed).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Access Partnership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Establish formal agreements with publishing houses to access their extensive databases.</a:t>
                      </a:r>
                    </a:p>
                    <a:p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Mutual Benefit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Emphasize how their data contributes to a critical cause (AMR awareness) and aligns with their mission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727542"/>
                  </a:ext>
                </a:extLst>
              </a:tr>
              <a:tr h="1244528">
                <a:tc>
                  <a:txBody>
                    <a:bodyPr/>
                    <a:lstStyle/>
                    <a:p>
                      <a:r>
                        <a:rPr lang="en-IN" sz="2800" dirty="0"/>
                        <a:t>Gov</a:t>
                      </a:r>
                      <a:r>
                        <a:rPr lang="en-IN" sz="2800"/>
                        <a:t>. Body</a:t>
                      </a:r>
                      <a:endParaRPr lang="en-IN" sz="2800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Policy Alignment: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Evidence-Based Policies</a:t>
                      </a:r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 AMR Live as a resource for informed policy decisions.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Collaborate on Guidelines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IN" sz="2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Health Impact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Showcase how AMR Live contributes to national health goals.</a:t>
                      </a:r>
                    </a:p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Sharing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Governments can contribute anonymized data for a broader view.</a:t>
                      </a:r>
                    </a:p>
                    <a:p>
                      <a:r>
                        <a:rPr lang="en-US" sz="20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Advocacy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Governments can advocate for AMR awareness using your insights.</a:t>
                      </a:r>
                    </a:p>
                    <a:p>
                      <a:endParaRPr lang="en-IN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42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75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0333-B107-AB02-B319-8D4843F6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Ask 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696669-3DA2-1F36-B465-13BA4FC00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006310"/>
              </p:ext>
            </p:extLst>
          </p:nvPr>
        </p:nvGraphicFramePr>
        <p:xfrm>
          <a:off x="838200" y="1825624"/>
          <a:ext cx="10515600" cy="3493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4145">
                  <a:extLst>
                    <a:ext uri="{9D8B030D-6E8A-4147-A177-3AD203B41FA5}">
                      <a16:colId xmlns:a16="http://schemas.microsoft.com/office/drawing/2014/main" val="1203159689"/>
                    </a:ext>
                  </a:extLst>
                </a:gridCol>
                <a:gridCol w="5341455">
                  <a:extLst>
                    <a:ext uri="{9D8B030D-6E8A-4147-A177-3AD203B41FA5}">
                      <a16:colId xmlns:a16="http://schemas.microsoft.com/office/drawing/2014/main" val="4091752309"/>
                    </a:ext>
                  </a:extLst>
                </a:gridCol>
              </a:tblGrid>
              <a:tr h="484857">
                <a:tc>
                  <a:txBody>
                    <a:bodyPr/>
                    <a:lstStyle/>
                    <a:p>
                      <a:r>
                        <a:rPr lang="en-IN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Estimated Cost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912059"/>
                  </a:ext>
                </a:extLst>
              </a:tr>
              <a:tr h="1554199">
                <a:tc>
                  <a:txBody>
                    <a:bodyPr/>
                    <a:lstStyle/>
                    <a:p>
                      <a:r>
                        <a:rPr lang="en-IN" dirty="0"/>
                        <a:t>Technology and Coding members: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Developers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Data collection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System and Data validation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$50,000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806202"/>
                  </a:ext>
                </a:extLst>
              </a:tr>
              <a:tr h="484857">
                <a:tc>
                  <a:txBody>
                    <a:bodyPr/>
                    <a:lstStyle/>
                    <a:p>
                      <a:r>
                        <a:rPr lang="en-IN" dirty="0"/>
                        <a:t>Medicine and Health members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$20,000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412730"/>
                  </a:ext>
                </a:extLst>
              </a:tr>
              <a:tr h="484857">
                <a:tc>
                  <a:txBody>
                    <a:bodyPr/>
                    <a:lstStyle/>
                    <a:p>
                      <a:r>
                        <a:rPr lang="en-IN" dirty="0"/>
                        <a:t>Infrastructure such as computers etc (if required)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$15,000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63944"/>
                  </a:ext>
                </a:extLst>
              </a:tr>
              <a:tr h="484857">
                <a:tc>
                  <a:txBody>
                    <a:bodyPr/>
                    <a:lstStyle/>
                    <a:p>
                      <a:r>
                        <a:rPr lang="en-IN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$85,000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89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82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25444F-B85F-42E8-9E0A-A625CA1F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D0FB06-2085-443B-B5B7-9CF837F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TIMELINE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09C69-D3CD-4837-8831-CFA5A72454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C18D4C80-3351-4CE2-81E2-859CB0ED6E33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140" name="Group 139" title="Milestone">
            <a:extLst>
              <a:ext uri="{FF2B5EF4-FFF2-40B4-BE49-F238E27FC236}">
                <a16:creationId xmlns:a16="http://schemas.microsoft.com/office/drawing/2014/main" id="{A654CEAB-2F50-4C96-9B24-E337B542DF79}"/>
              </a:ext>
            </a:extLst>
          </p:cNvPr>
          <p:cNvGrpSpPr/>
          <p:nvPr/>
        </p:nvGrpSpPr>
        <p:grpSpPr>
          <a:xfrm>
            <a:off x="864784" y="3874630"/>
            <a:ext cx="3396535" cy="735588"/>
            <a:chOff x="446364" y="3962124"/>
            <a:chExt cx="4109808" cy="890061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FDF1E90-F507-4603-8288-114F49C041A7}"/>
                </a:ext>
              </a:extLst>
            </p:cNvPr>
            <p:cNvSpPr txBox="1"/>
            <p:nvPr/>
          </p:nvSpPr>
          <p:spPr>
            <a:xfrm>
              <a:off x="1078798" y="4027988"/>
              <a:ext cx="1969024" cy="3351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+mj-lt"/>
              </a:endParaRPr>
            </a:p>
          </p:txBody>
        </p:sp>
        <p:sp>
          <p:nvSpPr>
            <p:cNvPr id="142" name="Rectangle: Rounded Corners 141" title="Milestone Graphic">
              <a:extLst>
                <a:ext uri="{FF2B5EF4-FFF2-40B4-BE49-F238E27FC236}">
                  <a16:creationId xmlns:a16="http://schemas.microsoft.com/office/drawing/2014/main" id="{F19EEE08-7CF6-4638-8FC0-F3FB9A7E1B80}"/>
                </a:ext>
              </a:extLst>
            </p:cNvPr>
            <p:cNvSpPr/>
            <p:nvPr/>
          </p:nvSpPr>
          <p:spPr>
            <a:xfrm>
              <a:off x="1063123" y="4701065"/>
              <a:ext cx="3493049" cy="1511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43" name="Graphic 142" title="Milestone Flag">
              <a:extLst>
                <a:ext uri="{FF2B5EF4-FFF2-40B4-BE49-F238E27FC236}">
                  <a16:creationId xmlns:a16="http://schemas.microsoft.com/office/drawing/2014/main" id="{EA9D851F-9E4A-4254-B467-A13186795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446364" y="3962124"/>
              <a:ext cx="573660" cy="422383"/>
            </a:xfrm>
            <a:prstGeom prst="rect">
              <a:avLst/>
            </a:prstGeom>
          </p:spPr>
        </p:pic>
      </p:grpSp>
      <p:grpSp>
        <p:nvGrpSpPr>
          <p:cNvPr id="164" name="Group 163" title="Milestone">
            <a:extLst>
              <a:ext uri="{FF2B5EF4-FFF2-40B4-BE49-F238E27FC236}">
                <a16:creationId xmlns:a16="http://schemas.microsoft.com/office/drawing/2014/main" id="{1DEBB154-E080-457D-83F7-B90F75B455A7}"/>
              </a:ext>
            </a:extLst>
          </p:cNvPr>
          <p:cNvGrpSpPr/>
          <p:nvPr/>
        </p:nvGrpSpPr>
        <p:grpSpPr>
          <a:xfrm>
            <a:off x="3627034" y="3081622"/>
            <a:ext cx="2454337" cy="1384995"/>
            <a:chOff x="3047824" y="3484825"/>
            <a:chExt cx="2969748" cy="167584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F2106BC-0DA8-4FFB-B5A1-E6F770444DFC}"/>
                </a:ext>
              </a:extLst>
            </p:cNvPr>
            <p:cNvSpPr txBox="1"/>
            <p:nvPr/>
          </p:nvSpPr>
          <p:spPr>
            <a:xfrm>
              <a:off x="4009135" y="3484825"/>
              <a:ext cx="2008437" cy="16758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+mj-lt"/>
                </a:rPr>
                <a:t>Optimizing UI by understanding user feedback-               pilot scale model  </a:t>
              </a:r>
            </a:p>
            <a:p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6" name="Rectangle: Rounded Corners 165" title="Milestone Graphic">
              <a:extLst>
                <a:ext uri="{FF2B5EF4-FFF2-40B4-BE49-F238E27FC236}">
                  <a16:creationId xmlns:a16="http://schemas.microsoft.com/office/drawing/2014/main" id="{F9D7AA4F-26AB-4EBC-B3B7-7C528AC22C0C}"/>
                </a:ext>
              </a:extLst>
            </p:cNvPr>
            <p:cNvSpPr/>
            <p:nvPr/>
          </p:nvSpPr>
          <p:spPr>
            <a:xfrm>
              <a:off x="3672865" y="4339211"/>
              <a:ext cx="2008436" cy="15112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5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67" name="Graphic 166" title="Milestone Flag">
              <a:extLst>
                <a:ext uri="{FF2B5EF4-FFF2-40B4-BE49-F238E27FC236}">
                  <a16:creationId xmlns:a16="http://schemas.microsoft.com/office/drawing/2014/main" id="{4AB8850E-25FC-48D4-A37F-10FC5BC15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A5FDAAC-5AC1-49EB-9E4E-7ECFED166940}"/>
                </a:ext>
              </a:extLst>
            </p:cNvPr>
            <p:cNvSpPr/>
            <p:nvPr/>
          </p:nvSpPr>
          <p:spPr>
            <a:xfrm>
              <a:off x="3346764" y="3667905"/>
              <a:ext cx="223523" cy="242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7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88" name="Group 187" title="Milestone">
            <a:extLst>
              <a:ext uri="{FF2B5EF4-FFF2-40B4-BE49-F238E27FC236}">
                <a16:creationId xmlns:a16="http://schemas.microsoft.com/office/drawing/2014/main" id="{43875A22-0DBD-435C-9577-5B89528113D8}"/>
              </a:ext>
            </a:extLst>
          </p:cNvPr>
          <p:cNvGrpSpPr/>
          <p:nvPr/>
        </p:nvGrpSpPr>
        <p:grpSpPr>
          <a:xfrm>
            <a:off x="6283223" y="2651233"/>
            <a:ext cx="2149702" cy="1806648"/>
            <a:chOff x="5989798" y="1872015"/>
            <a:chExt cx="2231680" cy="2186046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10BC1BD-8E20-48D8-A11B-FE88F46E02F5}"/>
                </a:ext>
              </a:extLst>
            </p:cNvPr>
            <p:cNvSpPr txBox="1"/>
            <p:nvPr/>
          </p:nvSpPr>
          <p:spPr>
            <a:xfrm>
              <a:off x="6280627" y="3417452"/>
              <a:ext cx="1294783" cy="1862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B1C4A67-3269-4539-8946-27C8B33DAE2C}"/>
                </a:ext>
              </a:extLst>
            </p:cNvPr>
            <p:cNvSpPr/>
            <p:nvPr/>
          </p:nvSpPr>
          <p:spPr>
            <a:xfrm>
              <a:off x="5989798" y="1872015"/>
              <a:ext cx="2231680" cy="2186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1000"/>
                </a:spcBef>
              </a:pPr>
              <a:r>
                <a:rPr lang="en-IN" sz="2600" dirty="0">
                  <a:solidFill>
                    <a:schemeClr val="bg1"/>
                  </a:solidFill>
                  <a:latin typeface="Aptos" panose="02110004020202020204"/>
                </a:rPr>
                <a:t>                               </a:t>
              </a:r>
              <a:r>
                <a:rPr lang="en-IN" dirty="0">
                  <a:solidFill>
                    <a:schemeClr val="bg1"/>
                  </a:solidFill>
                  <a:latin typeface="+mj-lt"/>
                </a:rPr>
                <a:t>Planning on collaboration with scientific publishing houses/pharma industry/government</a:t>
              </a:r>
            </a:p>
            <a:p>
              <a:pPr algn="ctr"/>
              <a:endParaRPr lang="en-US" sz="7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220" name="Straight Connector 219" title="callout lines">
            <a:extLst>
              <a:ext uri="{FF2B5EF4-FFF2-40B4-BE49-F238E27FC236}">
                <a16:creationId xmlns:a16="http://schemas.microsoft.com/office/drawing/2014/main" id="{6D3CBD92-3FC6-4065-B640-0EC5D3E27154}"/>
              </a:ext>
            </a:extLst>
          </p:cNvPr>
          <p:cNvCxnSpPr>
            <a:cxnSpLocks/>
          </p:cNvCxnSpPr>
          <p:nvPr/>
        </p:nvCxnSpPr>
        <p:spPr>
          <a:xfrm>
            <a:off x="8503111" y="1864146"/>
            <a:ext cx="0" cy="3253164"/>
          </a:xfrm>
          <a:prstGeom prst="line">
            <a:avLst/>
          </a:prstGeom>
          <a:ln cmpd="sng">
            <a:solidFill>
              <a:schemeClr val="bg1">
                <a:lumMod val="75000"/>
                <a:alpha val="20000"/>
              </a:schemeClr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 title="callout lines">
            <a:extLst>
              <a:ext uri="{FF2B5EF4-FFF2-40B4-BE49-F238E27FC236}">
                <a16:creationId xmlns:a16="http://schemas.microsoft.com/office/drawing/2014/main" id="{F262E54F-8AFF-40AE-BC21-292615800A5E}"/>
              </a:ext>
            </a:extLst>
          </p:cNvPr>
          <p:cNvCxnSpPr>
            <a:cxnSpLocks/>
          </p:cNvCxnSpPr>
          <p:nvPr/>
        </p:nvCxnSpPr>
        <p:spPr>
          <a:xfrm flipH="1">
            <a:off x="9572992" y="3114490"/>
            <a:ext cx="7" cy="1839199"/>
          </a:xfrm>
          <a:prstGeom prst="line">
            <a:avLst/>
          </a:prstGeom>
          <a:ln cmpd="sng">
            <a:solidFill>
              <a:schemeClr val="accent1"/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 title="Milestone">
            <a:extLst>
              <a:ext uri="{FF2B5EF4-FFF2-40B4-BE49-F238E27FC236}">
                <a16:creationId xmlns:a16="http://schemas.microsoft.com/office/drawing/2014/main" id="{B29E114D-A47D-474F-8DCA-10C1946239F7}"/>
              </a:ext>
            </a:extLst>
          </p:cNvPr>
          <p:cNvGrpSpPr/>
          <p:nvPr/>
        </p:nvGrpSpPr>
        <p:grpSpPr>
          <a:xfrm>
            <a:off x="8275875" y="1905186"/>
            <a:ext cx="2887994" cy="1384995"/>
            <a:chOff x="9514670" y="2042970"/>
            <a:chExt cx="2752692" cy="1675844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DC8369A-609E-43DE-9718-BF9F4981E1AB}"/>
                </a:ext>
              </a:extLst>
            </p:cNvPr>
            <p:cNvSpPr txBox="1"/>
            <p:nvPr/>
          </p:nvSpPr>
          <p:spPr>
            <a:xfrm>
              <a:off x="10317229" y="2042970"/>
              <a:ext cx="1950133" cy="16758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+mj-lt"/>
                </a:rPr>
                <a:t>MILESTONE</a:t>
              </a:r>
            </a:p>
            <a:p>
              <a:endParaRPr lang="en-US" dirty="0">
                <a:solidFill>
                  <a:schemeClr val="accent1"/>
                </a:solidFill>
                <a:latin typeface="+mj-lt"/>
              </a:endParaRPr>
            </a:p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REAL TIME IMPLEMENTATION</a:t>
              </a:r>
            </a:p>
          </p:txBody>
        </p:sp>
        <p:pic>
          <p:nvPicPr>
            <p:cNvPr id="235" name="Graphic 234" title="Milestone Flag">
              <a:extLst>
                <a:ext uri="{FF2B5EF4-FFF2-40B4-BE49-F238E27FC236}">
                  <a16:creationId xmlns:a16="http://schemas.microsoft.com/office/drawing/2014/main" id="{049659E7-C264-4037-893C-AB537C046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3525" t="18748" r="17129" b="44918"/>
            <a:stretch/>
          </p:blipFill>
          <p:spPr>
            <a:xfrm flipH="1">
              <a:off x="9514670" y="2137867"/>
              <a:ext cx="573660" cy="422383"/>
            </a:xfrm>
            <a:prstGeom prst="rect">
              <a:avLst/>
            </a:prstGeom>
          </p:spPr>
        </p:pic>
      </p:grpSp>
      <p:cxnSp>
        <p:nvCxnSpPr>
          <p:cNvPr id="237" name="Straight Connector 236" descr="Time line">
            <a:extLst>
              <a:ext uri="{FF2B5EF4-FFF2-40B4-BE49-F238E27FC236}">
                <a16:creationId xmlns:a16="http://schemas.microsoft.com/office/drawing/2014/main" id="{E47E492C-0FED-4F4E-92CE-B73CAD58C94B}"/>
              </a:ext>
            </a:extLst>
          </p:cNvPr>
          <p:cNvCxnSpPr>
            <a:cxnSpLocks/>
          </p:cNvCxnSpPr>
          <p:nvPr/>
        </p:nvCxnSpPr>
        <p:spPr>
          <a:xfrm flipH="1">
            <a:off x="2113823" y="5297160"/>
            <a:ext cx="8622102" cy="0"/>
          </a:xfrm>
          <a:prstGeom prst="line">
            <a:avLst/>
          </a:prstGeom>
          <a:ln w="15875" cmpd="sng">
            <a:solidFill>
              <a:schemeClr val="bg1">
                <a:alpha val="2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 descr="Year 1">
            <a:extLst>
              <a:ext uri="{FF2B5EF4-FFF2-40B4-BE49-F238E27FC236}">
                <a16:creationId xmlns:a16="http://schemas.microsoft.com/office/drawing/2014/main" id="{861F56AA-1015-4B4B-BCB0-B918B3330F71}"/>
              </a:ext>
            </a:extLst>
          </p:cNvPr>
          <p:cNvGrpSpPr/>
          <p:nvPr/>
        </p:nvGrpSpPr>
        <p:grpSpPr>
          <a:xfrm>
            <a:off x="1855855" y="4976812"/>
            <a:ext cx="2327123" cy="884336"/>
            <a:chOff x="904696" y="5778006"/>
            <a:chExt cx="2815819" cy="107004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50F6A92-8582-4A8E-9FEC-8E3540AEA46F}"/>
                </a:ext>
              </a:extLst>
            </p:cNvPr>
            <p:cNvSpPr/>
            <p:nvPr/>
          </p:nvSpPr>
          <p:spPr>
            <a:xfrm>
              <a:off x="3004439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CF8A8A6-3BD5-47A5-9E34-293385CA757C}"/>
                </a:ext>
              </a:extLst>
            </p:cNvPr>
            <p:cNvSpPr/>
            <p:nvPr/>
          </p:nvSpPr>
          <p:spPr>
            <a:xfrm>
              <a:off x="2346810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AF2F343-1994-4385-BFF0-0FF5FDC53911}"/>
                </a:ext>
              </a:extLst>
            </p:cNvPr>
            <p:cNvSpPr/>
            <p:nvPr/>
          </p:nvSpPr>
          <p:spPr>
            <a:xfrm>
              <a:off x="1702547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9C54213-F3D4-4CBE-A1DD-072FA8DAFB88}"/>
                </a:ext>
              </a:extLst>
            </p:cNvPr>
            <p:cNvSpPr/>
            <p:nvPr/>
          </p:nvSpPr>
          <p:spPr>
            <a:xfrm>
              <a:off x="1056583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9" name="Straight Connector 128" title="q lines">
              <a:extLst>
                <a:ext uri="{FF2B5EF4-FFF2-40B4-BE49-F238E27FC236}">
                  <a16:creationId xmlns:a16="http://schemas.microsoft.com/office/drawing/2014/main" id="{1355936C-CC09-4D5B-B67A-9DE8097A062B}"/>
                </a:ext>
              </a:extLst>
            </p:cNvPr>
            <p:cNvCxnSpPr>
              <a:cxnSpLocks/>
            </p:cNvCxnSpPr>
            <p:nvPr/>
          </p:nvCxnSpPr>
          <p:spPr>
            <a:xfrm>
              <a:off x="2475056" y="5778006"/>
              <a:ext cx="0" cy="165471"/>
            </a:xfrm>
            <a:prstGeom prst="line">
              <a:avLst/>
            </a:prstGeom>
            <a:ln cmpd="sng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 title="q lines">
              <a:extLst>
                <a:ext uri="{FF2B5EF4-FFF2-40B4-BE49-F238E27FC236}">
                  <a16:creationId xmlns:a16="http://schemas.microsoft.com/office/drawing/2014/main" id="{86187430-A4F5-40F4-8763-A004AA2DA743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38" y="5778006"/>
              <a:ext cx="0" cy="165471"/>
            </a:xfrm>
            <a:prstGeom prst="line">
              <a:avLst/>
            </a:prstGeom>
            <a:ln cmpd="sng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3843317-699A-4FF3-B640-66AB8882C479}"/>
                </a:ext>
              </a:extLst>
            </p:cNvPr>
            <p:cNvSpPr txBox="1"/>
            <p:nvPr/>
          </p:nvSpPr>
          <p:spPr>
            <a:xfrm>
              <a:off x="904696" y="6612316"/>
              <a:ext cx="817135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May</a:t>
              </a:r>
            </a:p>
          </p:txBody>
        </p:sp>
        <p:cxnSp>
          <p:nvCxnSpPr>
            <p:cNvPr id="132" name="Straight Connector 131" title="q lines">
              <a:extLst>
                <a:ext uri="{FF2B5EF4-FFF2-40B4-BE49-F238E27FC236}">
                  <a16:creationId xmlns:a16="http://schemas.microsoft.com/office/drawing/2014/main" id="{8525242B-1608-43FD-AFD8-C0752BC19CC5}"/>
                </a:ext>
              </a:extLst>
            </p:cNvPr>
            <p:cNvCxnSpPr>
              <a:cxnSpLocks/>
            </p:cNvCxnSpPr>
            <p:nvPr/>
          </p:nvCxnSpPr>
          <p:spPr>
            <a:xfrm>
              <a:off x="1827774" y="5778006"/>
              <a:ext cx="0" cy="165471"/>
            </a:xfrm>
            <a:prstGeom prst="line">
              <a:avLst/>
            </a:prstGeom>
            <a:ln cmpd="sng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: Rounded Corners 132" title="Year Bar">
              <a:extLst>
                <a:ext uri="{FF2B5EF4-FFF2-40B4-BE49-F238E27FC236}">
                  <a16:creationId xmlns:a16="http://schemas.microsoft.com/office/drawing/2014/main" id="{4C37743A-3538-44BA-B868-17C2D0AFB7D4}"/>
                </a:ext>
              </a:extLst>
            </p:cNvPr>
            <p:cNvSpPr/>
            <p:nvPr/>
          </p:nvSpPr>
          <p:spPr>
            <a:xfrm>
              <a:off x="1147186" y="6381273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BA5B998-664F-41CB-9F88-8CD0B93741AE}"/>
                </a:ext>
              </a:extLst>
            </p:cNvPr>
            <p:cNvSpPr txBox="1"/>
            <p:nvPr/>
          </p:nvSpPr>
          <p:spPr>
            <a:xfrm>
              <a:off x="10743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W1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9738A3-7786-4A1F-B765-ED6DCAB5FF0C}"/>
                </a:ext>
              </a:extLst>
            </p:cNvPr>
            <p:cNvSpPr txBox="1"/>
            <p:nvPr/>
          </p:nvSpPr>
          <p:spPr>
            <a:xfrm>
              <a:off x="17218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W2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CFED652-4D0D-4E2E-B455-A99DA8259663}"/>
                </a:ext>
              </a:extLst>
            </p:cNvPr>
            <p:cNvSpPr txBox="1"/>
            <p:nvPr/>
          </p:nvSpPr>
          <p:spPr>
            <a:xfrm>
              <a:off x="23692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W3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3D0A530-0EF2-435F-A56C-162E103D5160}"/>
                </a:ext>
              </a:extLst>
            </p:cNvPr>
            <p:cNvSpPr txBox="1"/>
            <p:nvPr/>
          </p:nvSpPr>
          <p:spPr>
            <a:xfrm>
              <a:off x="30167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W4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8" name="Straight Connector 137" title="q lines">
              <a:extLst>
                <a:ext uri="{FF2B5EF4-FFF2-40B4-BE49-F238E27FC236}">
                  <a16:creationId xmlns:a16="http://schemas.microsoft.com/office/drawing/2014/main" id="{CFB9DA9F-B161-4D72-B8F0-49AC7194A700}"/>
                </a:ext>
              </a:extLst>
            </p:cNvPr>
            <p:cNvCxnSpPr>
              <a:cxnSpLocks/>
            </p:cNvCxnSpPr>
            <p:nvPr/>
          </p:nvCxnSpPr>
          <p:spPr>
            <a:xfrm>
              <a:off x="1180492" y="5778006"/>
              <a:ext cx="0" cy="165471"/>
            </a:xfrm>
            <a:prstGeom prst="line">
              <a:avLst/>
            </a:prstGeom>
            <a:ln cmpd="sng">
              <a:solidFill>
                <a:schemeClr val="bg1"/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 descr="Year 2">
            <a:extLst>
              <a:ext uri="{FF2B5EF4-FFF2-40B4-BE49-F238E27FC236}">
                <a16:creationId xmlns:a16="http://schemas.microsoft.com/office/drawing/2014/main" id="{15DD5FFE-D289-450F-A59A-C1AB5531BFF0}"/>
              </a:ext>
            </a:extLst>
          </p:cNvPr>
          <p:cNvGrpSpPr/>
          <p:nvPr/>
        </p:nvGrpSpPr>
        <p:grpSpPr>
          <a:xfrm>
            <a:off x="3997091" y="4976812"/>
            <a:ext cx="2337864" cy="886145"/>
            <a:chOff x="3495592" y="5778006"/>
            <a:chExt cx="2828816" cy="1072235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1A603CE-8FF2-4B39-856E-14649B121F43}"/>
                </a:ext>
              </a:extLst>
            </p:cNvPr>
            <p:cNvSpPr/>
            <p:nvPr/>
          </p:nvSpPr>
          <p:spPr>
            <a:xfrm>
              <a:off x="5585704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93F38B1-1E20-4CA0-A982-DDD5BF4C40BE}"/>
                </a:ext>
              </a:extLst>
            </p:cNvPr>
            <p:cNvSpPr/>
            <p:nvPr/>
          </p:nvSpPr>
          <p:spPr>
            <a:xfrm>
              <a:off x="4936679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5342EC-FC43-474B-A445-36FB315F70DD}"/>
                </a:ext>
              </a:extLst>
            </p:cNvPr>
            <p:cNvSpPr/>
            <p:nvPr/>
          </p:nvSpPr>
          <p:spPr>
            <a:xfrm>
              <a:off x="4300157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E70C2308-9164-4B5E-8BD9-26D047C7EBE7}"/>
                </a:ext>
              </a:extLst>
            </p:cNvPr>
            <p:cNvSpPr/>
            <p:nvPr/>
          </p:nvSpPr>
          <p:spPr>
            <a:xfrm>
              <a:off x="3642967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3" name="Straight Connector 152" title="q lines">
              <a:extLst>
                <a:ext uri="{FF2B5EF4-FFF2-40B4-BE49-F238E27FC236}">
                  <a16:creationId xmlns:a16="http://schemas.microsoft.com/office/drawing/2014/main" id="{8232BEEE-4D8D-45C5-90F3-45E7187A4FE6}"/>
                </a:ext>
              </a:extLst>
            </p:cNvPr>
            <p:cNvCxnSpPr>
              <a:cxnSpLocks/>
            </p:cNvCxnSpPr>
            <p:nvPr/>
          </p:nvCxnSpPr>
          <p:spPr>
            <a:xfrm>
              <a:off x="4416902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 title="q lines">
              <a:extLst>
                <a:ext uri="{FF2B5EF4-FFF2-40B4-BE49-F238E27FC236}">
                  <a16:creationId xmlns:a16="http://schemas.microsoft.com/office/drawing/2014/main" id="{CC577F45-2CDA-49EB-9FDC-E0E40482BD95}"/>
                </a:ext>
              </a:extLst>
            </p:cNvPr>
            <p:cNvCxnSpPr>
              <a:cxnSpLocks/>
            </p:cNvCxnSpPr>
            <p:nvPr/>
          </p:nvCxnSpPr>
          <p:spPr>
            <a:xfrm>
              <a:off x="5064184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 title="q lines">
              <a:extLst>
                <a:ext uri="{FF2B5EF4-FFF2-40B4-BE49-F238E27FC236}">
                  <a16:creationId xmlns:a16="http://schemas.microsoft.com/office/drawing/2014/main" id="{0E2105A2-4491-4C10-8E24-723131B6178D}"/>
                </a:ext>
              </a:extLst>
            </p:cNvPr>
            <p:cNvCxnSpPr>
              <a:cxnSpLocks/>
            </p:cNvCxnSpPr>
            <p:nvPr/>
          </p:nvCxnSpPr>
          <p:spPr>
            <a:xfrm>
              <a:off x="5711466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6BD0376-3C37-494D-B448-0002294EF1DE}"/>
                </a:ext>
              </a:extLst>
            </p:cNvPr>
            <p:cNvSpPr txBox="1"/>
            <p:nvPr/>
          </p:nvSpPr>
          <p:spPr>
            <a:xfrm>
              <a:off x="3495592" y="6614504"/>
              <a:ext cx="816039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June</a:t>
              </a:r>
            </a:p>
          </p:txBody>
        </p:sp>
        <p:sp>
          <p:nvSpPr>
            <p:cNvPr id="157" name="Rectangle: Rounded Corners 156" title="Year Bar">
              <a:extLst>
                <a:ext uri="{FF2B5EF4-FFF2-40B4-BE49-F238E27FC236}">
                  <a16:creationId xmlns:a16="http://schemas.microsoft.com/office/drawing/2014/main" id="{E2D32612-D567-4DF4-8077-92FCFC1A1D56}"/>
                </a:ext>
              </a:extLst>
            </p:cNvPr>
            <p:cNvSpPr/>
            <p:nvPr/>
          </p:nvSpPr>
          <p:spPr>
            <a:xfrm>
              <a:off x="3751079" y="6381864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925091D-E1C9-4BE3-A8B3-38246D46B7E8}"/>
                </a:ext>
              </a:extLst>
            </p:cNvPr>
            <p:cNvSpPr txBox="1"/>
            <p:nvPr/>
          </p:nvSpPr>
          <p:spPr>
            <a:xfrm>
              <a:off x="36641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W1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EEED4E1-8ADF-4201-8409-1DDFED40714E}"/>
                </a:ext>
              </a:extLst>
            </p:cNvPr>
            <p:cNvSpPr txBox="1"/>
            <p:nvPr/>
          </p:nvSpPr>
          <p:spPr>
            <a:xfrm>
              <a:off x="43116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W2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29DFBB5-DA29-4A45-A1AF-41AB8CFA99C5}"/>
                </a:ext>
              </a:extLst>
            </p:cNvPr>
            <p:cNvSpPr txBox="1"/>
            <p:nvPr/>
          </p:nvSpPr>
          <p:spPr>
            <a:xfrm>
              <a:off x="49590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W3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7BA2866-8CF0-447B-9673-9A8A4480EEE6}"/>
                </a:ext>
              </a:extLst>
            </p:cNvPr>
            <p:cNvSpPr txBox="1"/>
            <p:nvPr/>
          </p:nvSpPr>
          <p:spPr>
            <a:xfrm>
              <a:off x="56065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W4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62" name="Straight Connector 161" title="q lines">
              <a:extLst>
                <a:ext uri="{FF2B5EF4-FFF2-40B4-BE49-F238E27FC236}">
                  <a16:creationId xmlns:a16="http://schemas.microsoft.com/office/drawing/2014/main" id="{511BD1DE-1605-4D71-A32F-7102FFF2D955}"/>
                </a:ext>
              </a:extLst>
            </p:cNvPr>
            <p:cNvCxnSpPr>
              <a:cxnSpLocks/>
            </p:cNvCxnSpPr>
            <p:nvPr/>
          </p:nvCxnSpPr>
          <p:spPr>
            <a:xfrm>
              <a:off x="3769620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 descr="Year 3&#10;">
            <a:extLst>
              <a:ext uri="{FF2B5EF4-FFF2-40B4-BE49-F238E27FC236}">
                <a16:creationId xmlns:a16="http://schemas.microsoft.com/office/drawing/2014/main" id="{AA5032C5-BE6C-49DF-AC7E-B5BEF09D3764}"/>
              </a:ext>
            </a:extLst>
          </p:cNvPr>
          <p:cNvGrpSpPr/>
          <p:nvPr/>
        </p:nvGrpSpPr>
        <p:grpSpPr>
          <a:xfrm>
            <a:off x="6129764" y="4968416"/>
            <a:ext cx="2357170" cy="885583"/>
            <a:chOff x="6076126" y="5778006"/>
            <a:chExt cx="2852176" cy="1071556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9414434-3C6C-467A-9BD2-B9D4461DD54B}"/>
                </a:ext>
              </a:extLst>
            </p:cNvPr>
            <p:cNvSpPr/>
            <p:nvPr/>
          </p:nvSpPr>
          <p:spPr>
            <a:xfrm>
              <a:off x="8186738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6B491E8-A917-4941-916E-BBE91121C3BD}"/>
                </a:ext>
              </a:extLst>
            </p:cNvPr>
            <p:cNvSpPr/>
            <p:nvPr/>
          </p:nvSpPr>
          <p:spPr>
            <a:xfrm>
              <a:off x="7533921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C2F627D-78A6-4C05-AF89-99939E9EC558}"/>
                </a:ext>
              </a:extLst>
            </p:cNvPr>
            <p:cNvSpPr/>
            <p:nvPr/>
          </p:nvSpPr>
          <p:spPr>
            <a:xfrm>
              <a:off x="6882642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2FB7239-A40C-4385-9157-1C82FEF354A4}"/>
                </a:ext>
              </a:extLst>
            </p:cNvPr>
            <p:cNvSpPr/>
            <p:nvPr/>
          </p:nvSpPr>
          <p:spPr>
            <a:xfrm>
              <a:off x="6231556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7" name="Straight Connector 176" title="q lines">
              <a:extLst>
                <a:ext uri="{FF2B5EF4-FFF2-40B4-BE49-F238E27FC236}">
                  <a16:creationId xmlns:a16="http://schemas.microsoft.com/office/drawing/2014/main" id="{5283C79B-5C3C-4EF4-AD5C-8453A1772E4F}"/>
                </a:ext>
              </a:extLst>
            </p:cNvPr>
            <p:cNvCxnSpPr>
              <a:cxnSpLocks/>
            </p:cNvCxnSpPr>
            <p:nvPr/>
          </p:nvCxnSpPr>
          <p:spPr>
            <a:xfrm>
              <a:off x="8300594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5BC6A90B-FF19-479C-8887-2874E50FC3DE}"/>
                </a:ext>
              </a:extLst>
            </p:cNvPr>
            <p:cNvSpPr txBox="1"/>
            <p:nvPr/>
          </p:nvSpPr>
          <p:spPr>
            <a:xfrm>
              <a:off x="6076126" y="6613825"/>
              <a:ext cx="569010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July</a:t>
              </a:r>
            </a:p>
          </p:txBody>
        </p:sp>
        <p:cxnSp>
          <p:nvCxnSpPr>
            <p:cNvPr id="179" name="Straight Connector 178" title="q lines">
              <a:extLst>
                <a:ext uri="{FF2B5EF4-FFF2-40B4-BE49-F238E27FC236}">
                  <a16:creationId xmlns:a16="http://schemas.microsoft.com/office/drawing/2014/main" id="{5A174059-5332-4611-B673-75132A3FBC7C}"/>
                </a:ext>
              </a:extLst>
            </p:cNvPr>
            <p:cNvCxnSpPr>
              <a:cxnSpLocks/>
            </p:cNvCxnSpPr>
            <p:nvPr/>
          </p:nvCxnSpPr>
          <p:spPr>
            <a:xfrm>
              <a:off x="7006030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: Rounded Corners 179" title="Year Bar">
              <a:extLst>
                <a:ext uri="{FF2B5EF4-FFF2-40B4-BE49-F238E27FC236}">
                  <a16:creationId xmlns:a16="http://schemas.microsoft.com/office/drawing/2014/main" id="{BFFC4FF8-DF5C-49AD-B20A-CAC1E60FE5D3}"/>
                </a:ext>
              </a:extLst>
            </p:cNvPr>
            <p:cNvSpPr/>
            <p:nvPr/>
          </p:nvSpPr>
          <p:spPr>
            <a:xfrm>
              <a:off x="6354973" y="6392493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D432622-AC8F-4657-9256-C41C2886DE0D}"/>
                </a:ext>
              </a:extLst>
            </p:cNvPr>
            <p:cNvSpPr txBox="1"/>
            <p:nvPr/>
          </p:nvSpPr>
          <p:spPr>
            <a:xfrm>
              <a:off x="62539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W1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59F59E8-213D-4B3A-A3ED-25E2B195260C}"/>
                </a:ext>
              </a:extLst>
            </p:cNvPr>
            <p:cNvSpPr txBox="1"/>
            <p:nvPr/>
          </p:nvSpPr>
          <p:spPr>
            <a:xfrm>
              <a:off x="69014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W2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2EB56A5-3F02-4D53-988E-99900D595527}"/>
                </a:ext>
              </a:extLst>
            </p:cNvPr>
            <p:cNvSpPr txBox="1"/>
            <p:nvPr/>
          </p:nvSpPr>
          <p:spPr>
            <a:xfrm>
              <a:off x="75488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W3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66DBB5B-358D-4823-BF7B-70B480144135}"/>
                </a:ext>
              </a:extLst>
            </p:cNvPr>
            <p:cNvSpPr txBox="1"/>
            <p:nvPr/>
          </p:nvSpPr>
          <p:spPr>
            <a:xfrm>
              <a:off x="81963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W4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85" name="Straight Connector 184" title="q lines">
              <a:extLst>
                <a:ext uri="{FF2B5EF4-FFF2-40B4-BE49-F238E27FC236}">
                  <a16:creationId xmlns:a16="http://schemas.microsoft.com/office/drawing/2014/main" id="{9E19B324-0C76-44E2-8B67-97196C3D5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58748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 title="q lines">
              <a:extLst>
                <a:ext uri="{FF2B5EF4-FFF2-40B4-BE49-F238E27FC236}">
                  <a16:creationId xmlns:a16="http://schemas.microsoft.com/office/drawing/2014/main" id="{3D480536-6A1F-475D-AA37-28841B92D204}"/>
                </a:ext>
              </a:extLst>
            </p:cNvPr>
            <p:cNvCxnSpPr>
              <a:cxnSpLocks/>
            </p:cNvCxnSpPr>
            <p:nvPr/>
          </p:nvCxnSpPr>
          <p:spPr>
            <a:xfrm>
              <a:off x="7653312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 descr="Year 4">
            <a:extLst>
              <a:ext uri="{FF2B5EF4-FFF2-40B4-BE49-F238E27FC236}">
                <a16:creationId xmlns:a16="http://schemas.microsoft.com/office/drawing/2014/main" id="{ADF45298-5591-41CF-A30F-94CCE7EE78FD}"/>
              </a:ext>
            </a:extLst>
          </p:cNvPr>
          <p:cNvGrpSpPr/>
          <p:nvPr/>
        </p:nvGrpSpPr>
        <p:grpSpPr>
          <a:xfrm>
            <a:off x="8269903" y="4976812"/>
            <a:ext cx="2369009" cy="885583"/>
            <a:chOff x="8665694" y="5778006"/>
            <a:chExt cx="2866501" cy="1071556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2A14588-267C-4619-A4EE-16B4DF29593D}"/>
                </a:ext>
              </a:extLst>
            </p:cNvPr>
            <p:cNvSpPr/>
            <p:nvPr/>
          </p:nvSpPr>
          <p:spPr>
            <a:xfrm>
              <a:off x="10773302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4BCD234-8510-4F1F-8FE4-69775B2C1C4F}"/>
                </a:ext>
              </a:extLst>
            </p:cNvPr>
            <p:cNvSpPr/>
            <p:nvPr/>
          </p:nvSpPr>
          <p:spPr>
            <a:xfrm>
              <a:off x="10122723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860EF826-5B03-479A-9FC1-298F97386A96}"/>
                </a:ext>
              </a:extLst>
            </p:cNvPr>
            <p:cNvSpPr/>
            <p:nvPr/>
          </p:nvSpPr>
          <p:spPr>
            <a:xfrm>
              <a:off x="9475478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9B3231D-4E48-45F4-9A56-7A9FD1A1A9F9}"/>
                </a:ext>
              </a:extLst>
            </p:cNvPr>
            <p:cNvSpPr/>
            <p:nvPr/>
          </p:nvSpPr>
          <p:spPr>
            <a:xfrm>
              <a:off x="8822434" y="6037620"/>
              <a:ext cx="256014" cy="25601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F7D6179-75F7-487E-B782-DE544E350CFF}"/>
                </a:ext>
              </a:extLst>
            </p:cNvPr>
            <p:cNvSpPr txBox="1"/>
            <p:nvPr/>
          </p:nvSpPr>
          <p:spPr>
            <a:xfrm>
              <a:off x="8665694" y="6613825"/>
              <a:ext cx="569010" cy="235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75000"/>
                    </a:schemeClr>
                  </a:solidFill>
                </a:rPr>
                <a:t>August</a:t>
              </a:r>
            </a:p>
          </p:txBody>
        </p:sp>
        <p:cxnSp>
          <p:nvCxnSpPr>
            <p:cNvPr id="211" name="Straight Connector 210" title="q lines">
              <a:extLst>
                <a:ext uri="{FF2B5EF4-FFF2-40B4-BE49-F238E27FC236}">
                  <a16:creationId xmlns:a16="http://schemas.microsoft.com/office/drawing/2014/main" id="{2B5BDFFF-C44A-4A98-BCD0-AA5312FBE603}"/>
                </a:ext>
              </a:extLst>
            </p:cNvPr>
            <p:cNvCxnSpPr>
              <a:cxnSpLocks/>
            </p:cNvCxnSpPr>
            <p:nvPr/>
          </p:nvCxnSpPr>
          <p:spPr>
            <a:xfrm>
              <a:off x="10889715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 title="q lines">
              <a:extLst>
                <a:ext uri="{FF2B5EF4-FFF2-40B4-BE49-F238E27FC236}">
                  <a16:creationId xmlns:a16="http://schemas.microsoft.com/office/drawing/2014/main" id="{E21CAA91-1529-4B52-B8CF-CB31FA124879}"/>
                </a:ext>
              </a:extLst>
            </p:cNvPr>
            <p:cNvCxnSpPr>
              <a:cxnSpLocks/>
            </p:cNvCxnSpPr>
            <p:nvPr/>
          </p:nvCxnSpPr>
          <p:spPr>
            <a:xfrm>
              <a:off x="9595158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: Rounded Corners 212" title="Year Bar">
              <a:extLst>
                <a:ext uri="{FF2B5EF4-FFF2-40B4-BE49-F238E27FC236}">
                  <a16:creationId xmlns:a16="http://schemas.microsoft.com/office/drawing/2014/main" id="{F4913551-B93F-43EB-A7F1-CF95BCFCFC20}"/>
                </a:ext>
              </a:extLst>
            </p:cNvPr>
            <p:cNvSpPr/>
            <p:nvPr/>
          </p:nvSpPr>
          <p:spPr>
            <a:xfrm>
              <a:off x="8958866" y="6387322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0335931-2B95-4764-8C26-AFFB9AF18C85}"/>
                </a:ext>
              </a:extLst>
            </p:cNvPr>
            <p:cNvSpPr txBox="1"/>
            <p:nvPr/>
          </p:nvSpPr>
          <p:spPr>
            <a:xfrm>
              <a:off x="88437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W1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B332ECE-5BAA-41D4-9D9E-17BA0710E95C}"/>
                </a:ext>
              </a:extLst>
            </p:cNvPr>
            <p:cNvSpPr txBox="1"/>
            <p:nvPr/>
          </p:nvSpPr>
          <p:spPr>
            <a:xfrm>
              <a:off x="94912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W2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31D5004-7C41-4BBF-AFF8-6DD5EA1A62C8}"/>
                </a:ext>
              </a:extLst>
            </p:cNvPr>
            <p:cNvSpPr txBox="1"/>
            <p:nvPr/>
          </p:nvSpPr>
          <p:spPr>
            <a:xfrm>
              <a:off x="1013868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W3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33127CC-D2C6-47C3-8E7A-61FCB7F29768}"/>
                </a:ext>
              </a:extLst>
            </p:cNvPr>
            <p:cNvSpPr txBox="1"/>
            <p:nvPr/>
          </p:nvSpPr>
          <p:spPr>
            <a:xfrm>
              <a:off x="10786131" y="6102356"/>
              <a:ext cx="216000" cy="14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W4</a:t>
              </a:r>
              <a:endParaRPr lang="en-US" sz="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18" name="Straight Connector 217" title="q lines">
              <a:extLst>
                <a:ext uri="{FF2B5EF4-FFF2-40B4-BE49-F238E27FC236}">
                  <a16:creationId xmlns:a16="http://schemas.microsoft.com/office/drawing/2014/main" id="{430970C2-5EC5-4774-A863-8C3E48BEFA87}"/>
                </a:ext>
              </a:extLst>
            </p:cNvPr>
            <p:cNvCxnSpPr>
              <a:cxnSpLocks/>
            </p:cNvCxnSpPr>
            <p:nvPr/>
          </p:nvCxnSpPr>
          <p:spPr>
            <a:xfrm>
              <a:off x="8947876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 title="q lines">
              <a:extLst>
                <a:ext uri="{FF2B5EF4-FFF2-40B4-BE49-F238E27FC236}">
                  <a16:creationId xmlns:a16="http://schemas.microsoft.com/office/drawing/2014/main" id="{0CD91AD6-C699-4AFA-9386-DAADD806D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242440" y="5778006"/>
              <a:ext cx="0" cy="165471"/>
            </a:xfrm>
            <a:prstGeom prst="line">
              <a:avLst/>
            </a:prstGeom>
            <a:ln cmpd="sng">
              <a:solidFill>
                <a:schemeClr val="bg1">
                  <a:lumMod val="95000"/>
                </a:schemeClr>
              </a:solidFill>
              <a:prstDash val="solid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Graphic 224" descr="Icon Checked">
            <a:extLst>
              <a:ext uri="{FF2B5EF4-FFF2-40B4-BE49-F238E27FC236}">
                <a16:creationId xmlns:a16="http://schemas.microsoft.com/office/drawing/2014/main" id="{3C1D5D02-096E-4AC5-8F00-E5C0CE9BE9E5}"/>
              </a:ext>
            </a:extLst>
          </p:cNvPr>
          <p:cNvSpPr/>
          <p:nvPr/>
        </p:nvSpPr>
        <p:spPr>
          <a:xfrm>
            <a:off x="8169480" y="1212602"/>
            <a:ext cx="130251" cy="93072"/>
          </a:xfrm>
          <a:custGeom>
            <a:avLst/>
            <a:gdLst>
              <a:gd name="connsiteX0" fmla="*/ 23512 w 130250"/>
              <a:gd name="connsiteY0" fmla="*/ 46596 h 93071"/>
              <a:gd name="connsiteX1" fmla="*/ 5299 w 130250"/>
              <a:gd name="connsiteY1" fmla="*/ 44770 h 93071"/>
              <a:gd name="connsiteX2" fmla="*/ 2540 w 130250"/>
              <a:gd name="connsiteY2" fmla="*/ 56820 h 93071"/>
              <a:gd name="connsiteX3" fmla="*/ 39010 w 130250"/>
              <a:gd name="connsiteY3" fmla="*/ 89567 h 93071"/>
              <a:gd name="connsiteX4" fmla="*/ 60710 w 130250"/>
              <a:gd name="connsiteY4" fmla="*/ 88839 h 93071"/>
              <a:gd name="connsiteX5" fmla="*/ 128440 w 130250"/>
              <a:gd name="connsiteY5" fmla="*/ 13003 h 93071"/>
              <a:gd name="connsiteX6" fmla="*/ 123853 w 130250"/>
              <a:gd name="connsiteY6" fmla="*/ 1200 h 93071"/>
              <a:gd name="connsiteX7" fmla="*/ 106013 w 130250"/>
              <a:gd name="connsiteY7" fmla="*/ 4235 h 93071"/>
              <a:gd name="connsiteX8" fmla="*/ 48300 w 130250"/>
              <a:gd name="connsiteY8" fmla="*/ 68854 h 93071"/>
              <a:gd name="connsiteX9" fmla="*/ 23512 w 130250"/>
              <a:gd name="connsiteY9" fmla="*/ 46596 h 9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0250" h="93071">
                <a:moveTo>
                  <a:pt x="23512" y="46596"/>
                </a:moveTo>
                <a:cubicBezTo>
                  <a:pt x="19245" y="42764"/>
                  <a:pt x="11091" y="41947"/>
                  <a:pt x="5299" y="44770"/>
                </a:cubicBezTo>
                <a:cubicBezTo>
                  <a:pt x="-492" y="47593"/>
                  <a:pt x="-1727" y="52988"/>
                  <a:pt x="2540" y="56820"/>
                </a:cubicBezTo>
                <a:lnTo>
                  <a:pt x="39010" y="89567"/>
                </a:lnTo>
                <a:cubicBezTo>
                  <a:pt x="44548" y="94540"/>
                  <a:pt x="55961" y="94157"/>
                  <a:pt x="60710" y="88839"/>
                </a:cubicBezTo>
                <a:lnTo>
                  <a:pt x="128440" y="13003"/>
                </a:lnTo>
                <a:cubicBezTo>
                  <a:pt x="132100" y="8905"/>
                  <a:pt x="130046" y="3621"/>
                  <a:pt x="123853" y="1200"/>
                </a:cubicBezTo>
                <a:cubicBezTo>
                  <a:pt x="117660" y="-1221"/>
                  <a:pt x="109673" y="137"/>
                  <a:pt x="106013" y="4235"/>
                </a:cubicBezTo>
                <a:lnTo>
                  <a:pt x="48300" y="68854"/>
                </a:lnTo>
                <a:lnTo>
                  <a:pt x="23512" y="46596"/>
                </a:lnTo>
                <a:close/>
              </a:path>
            </a:pathLst>
          </a:custGeom>
          <a:solidFill>
            <a:schemeClr val="tx1"/>
          </a:solidFill>
          <a:ln w="2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4" name="Graphic 239" descr="Icon Checked">
            <a:extLst>
              <a:ext uri="{FF2B5EF4-FFF2-40B4-BE49-F238E27FC236}">
                <a16:creationId xmlns:a16="http://schemas.microsoft.com/office/drawing/2014/main" id="{0E602EF6-D61B-4452-A065-8E4137649A38}"/>
              </a:ext>
            </a:extLst>
          </p:cNvPr>
          <p:cNvSpPr/>
          <p:nvPr/>
        </p:nvSpPr>
        <p:spPr>
          <a:xfrm>
            <a:off x="6225547" y="2714986"/>
            <a:ext cx="80876" cy="57790"/>
          </a:xfrm>
          <a:custGeom>
            <a:avLst/>
            <a:gdLst>
              <a:gd name="connsiteX0" fmla="*/ 14599 w 80875"/>
              <a:gd name="connsiteY0" fmla="*/ 28932 h 57790"/>
              <a:gd name="connsiteX1" fmla="*/ 3291 w 80875"/>
              <a:gd name="connsiteY1" fmla="*/ 27799 h 57790"/>
              <a:gd name="connsiteX2" fmla="*/ 1577 w 80875"/>
              <a:gd name="connsiteY2" fmla="*/ 35281 h 57790"/>
              <a:gd name="connsiteX3" fmla="*/ 24222 w 80875"/>
              <a:gd name="connsiteY3" fmla="*/ 55614 h 57790"/>
              <a:gd name="connsiteX4" fmla="*/ 37696 w 80875"/>
              <a:gd name="connsiteY4" fmla="*/ 55162 h 57790"/>
              <a:gd name="connsiteX5" fmla="*/ 79751 w 80875"/>
              <a:gd name="connsiteY5" fmla="*/ 8074 h 57790"/>
              <a:gd name="connsiteX6" fmla="*/ 76903 w 80875"/>
              <a:gd name="connsiteY6" fmla="*/ 745 h 57790"/>
              <a:gd name="connsiteX7" fmla="*/ 65826 w 80875"/>
              <a:gd name="connsiteY7" fmla="*/ 2630 h 57790"/>
              <a:gd name="connsiteX8" fmla="*/ 29991 w 80875"/>
              <a:gd name="connsiteY8" fmla="*/ 42753 h 57790"/>
              <a:gd name="connsiteX9" fmla="*/ 14599 w 80875"/>
              <a:gd name="connsiteY9" fmla="*/ 28932 h 5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875" h="5779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bg1"/>
          </a:solidFill>
          <a:ln w="1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5" name="Graphic 239" descr="Icon Checked">
            <a:extLst>
              <a:ext uri="{FF2B5EF4-FFF2-40B4-BE49-F238E27FC236}">
                <a16:creationId xmlns:a16="http://schemas.microsoft.com/office/drawing/2014/main" id="{89E342D8-EF35-4500-811D-022F0C5750D0}"/>
              </a:ext>
            </a:extLst>
          </p:cNvPr>
          <p:cNvSpPr/>
          <p:nvPr/>
        </p:nvSpPr>
        <p:spPr>
          <a:xfrm>
            <a:off x="4068045" y="3134082"/>
            <a:ext cx="80876" cy="57790"/>
          </a:xfrm>
          <a:custGeom>
            <a:avLst/>
            <a:gdLst>
              <a:gd name="connsiteX0" fmla="*/ 14599 w 80875"/>
              <a:gd name="connsiteY0" fmla="*/ 28932 h 57790"/>
              <a:gd name="connsiteX1" fmla="*/ 3291 w 80875"/>
              <a:gd name="connsiteY1" fmla="*/ 27799 h 57790"/>
              <a:gd name="connsiteX2" fmla="*/ 1577 w 80875"/>
              <a:gd name="connsiteY2" fmla="*/ 35281 h 57790"/>
              <a:gd name="connsiteX3" fmla="*/ 24222 w 80875"/>
              <a:gd name="connsiteY3" fmla="*/ 55614 h 57790"/>
              <a:gd name="connsiteX4" fmla="*/ 37696 w 80875"/>
              <a:gd name="connsiteY4" fmla="*/ 55162 h 57790"/>
              <a:gd name="connsiteX5" fmla="*/ 79751 w 80875"/>
              <a:gd name="connsiteY5" fmla="*/ 8074 h 57790"/>
              <a:gd name="connsiteX6" fmla="*/ 76903 w 80875"/>
              <a:gd name="connsiteY6" fmla="*/ 745 h 57790"/>
              <a:gd name="connsiteX7" fmla="*/ 65826 w 80875"/>
              <a:gd name="connsiteY7" fmla="*/ 2630 h 57790"/>
              <a:gd name="connsiteX8" fmla="*/ 29991 w 80875"/>
              <a:gd name="connsiteY8" fmla="*/ 42753 h 57790"/>
              <a:gd name="connsiteX9" fmla="*/ 14599 w 80875"/>
              <a:gd name="connsiteY9" fmla="*/ 28932 h 5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875" h="5779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bg1"/>
          </a:solidFill>
          <a:ln w="1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107" y="3872278"/>
            <a:ext cx="2791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Building our Dynamic data collection method </a:t>
            </a:r>
          </a:p>
        </p:txBody>
      </p:sp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4000" y="808185"/>
            <a:ext cx="10891764" cy="520133"/>
          </a:xfrm>
        </p:spPr>
        <p:txBody>
          <a:bodyPr/>
          <a:lstStyle/>
          <a:p>
            <a:r>
              <a:rPr lang="en-IN" dirty="0"/>
              <a:t>Antimicrobial resistance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s://lh7-us.googleusercontent.com/yGYhTCgJZOZTdSuZ1T1BnvQ8ZntBSwjz2035R1BW6zDDeXCDSzxuXoeYT1-wurUTqDCUOli_ZXajC-HhhhFdkjAzV5roept1dIdtEfxu1qOSZsW8so7JT4gEK9ZbzHsuL8GENOixyhHSlRnQ85yxSQ=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54" y="1486767"/>
            <a:ext cx="3148584" cy="2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ecqxBNax8NXEtG-S2xYpNjmElWUEdbqN6JczP0KvRc4-SmkPREuhWVaHvOZMFZD_DG3Pw4G8CtgScn4Ke_R3v0dOxXR9_OhLdifP5dfNotF2BlGsx1shLi83EoHebZ5J00IhQ2gowtWMX-W13BWh1A=n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17" y="1383553"/>
            <a:ext cx="3070747" cy="2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aufLwtjs6a1GTRvUadznFtc0Wl3aHl9hXJnrK0xZFQuz0jZMF2S4ltotHpIsJUAbP--9CrnHEAD2I0yhAkFTbldwBSe15JgeXfnS5dzbSk12LreQ3w7gzS5FJdVKNWpZU-5WWmvBP5-oUTX-zmyRcw=n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93" y="1347364"/>
            <a:ext cx="2232783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406" y="4151509"/>
            <a:ext cx="2773718" cy="1898306"/>
          </a:xfrm>
          <a:prstGeom prst="rect">
            <a:avLst/>
          </a:prstGeom>
        </p:spPr>
      </p:pic>
      <p:pic>
        <p:nvPicPr>
          <p:cNvPr id="11" name="Picture 4" descr="https://lh7-us.googleusercontent.com/ecqxBNax8NXEtG-S2xYpNjmElWUEdbqN6JczP0KvRc4-SmkPREuhWVaHvOZMFZD_DG3Pw4G8CtgScn4Ke_R3v0dOxXR9_OhLdifP5dfNotF2BlGsx1shLi83EoHebZ5J00IhQ2gowtWMX-W13BWh1A=nw">
            <a:extLst>
              <a:ext uri="{FF2B5EF4-FFF2-40B4-BE49-F238E27FC236}">
                <a16:creationId xmlns:a16="http://schemas.microsoft.com/office/drawing/2014/main" id="{27A17D99-B4A6-9307-957A-E0184001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21" y="4121490"/>
            <a:ext cx="3070747" cy="2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h7-us.googleusercontent.com/yGYhTCgJZOZTdSuZ1T1BnvQ8ZntBSwjz2035R1BW6zDDeXCDSzxuXoeYT1-wurUTqDCUOli_ZXajC-HhhhFdkjAzV5roept1dIdtEfxu1qOSZsW8so7JT4gEK9ZbzHsuL8GENOixyhHSlRnQ85yxSQ=nw">
            <a:extLst>
              <a:ext uri="{FF2B5EF4-FFF2-40B4-BE49-F238E27FC236}">
                <a16:creationId xmlns:a16="http://schemas.microsoft.com/office/drawing/2014/main" id="{16A238E7-9D28-54B6-44F6-8E52168E6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54" y="4151509"/>
            <a:ext cx="3148584" cy="2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D9C72E-EC88-6E3F-6C8F-2611655CE86E}"/>
              </a:ext>
            </a:extLst>
          </p:cNvPr>
          <p:cNvCxnSpPr/>
          <p:nvPr/>
        </p:nvCxnSpPr>
        <p:spPr>
          <a:xfrm>
            <a:off x="167951" y="3864265"/>
            <a:ext cx="11849878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584" y="2238573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3B75-767E-4A8C-803F-FA7025A67F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Industry, Gov, Pharma Relations 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3794" y="3005055"/>
            <a:ext cx="2034138" cy="360445"/>
          </a:xfrm>
        </p:spPr>
        <p:txBody>
          <a:bodyPr/>
          <a:lstStyle/>
          <a:p>
            <a:r>
              <a:rPr lang="en-US" noProof="1"/>
              <a:t>Shivapranav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0D19E-57E1-4373-8049-5E1098419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78931" y="3407563"/>
            <a:ext cx="2034138" cy="245885"/>
          </a:xfrm>
        </p:spPr>
        <p:txBody>
          <a:bodyPr/>
          <a:lstStyle/>
          <a:p>
            <a:r>
              <a:rPr lang="en-US" dirty="0"/>
              <a:t>CEO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D735F-3532-48E3-982E-20E3B7CD4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8931" y="3005055"/>
            <a:ext cx="2034138" cy="360445"/>
          </a:xfrm>
        </p:spPr>
        <p:txBody>
          <a:bodyPr/>
          <a:lstStyle/>
          <a:p>
            <a:r>
              <a:rPr lang="en-US" noProof="1"/>
              <a:t>Yashas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6C327-EB57-4A15-A015-B46391E9E7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CTO – Health Care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4465-8F5D-4E03-90E0-7A3034CF8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8931" y="3005055"/>
            <a:ext cx="2034138" cy="360445"/>
          </a:xfrm>
        </p:spPr>
        <p:txBody>
          <a:bodyPr/>
          <a:lstStyle/>
          <a:p>
            <a:r>
              <a:rPr lang="en-US" noProof="1"/>
              <a:t>Saif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5648F8-8F3A-42B3-BEE2-8FFE23B209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85078" y="5736658"/>
            <a:ext cx="2034138" cy="245885"/>
          </a:xfrm>
        </p:spPr>
        <p:txBody>
          <a:bodyPr/>
          <a:lstStyle/>
          <a:p>
            <a:r>
              <a:rPr lang="en-US" dirty="0"/>
              <a:t>CTO - Engineering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56F0BBC-32F1-4620-B380-877B895D83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85078" y="5334150"/>
            <a:ext cx="2034138" cy="360445"/>
          </a:xfrm>
        </p:spPr>
        <p:txBody>
          <a:bodyPr/>
          <a:lstStyle/>
          <a:p>
            <a:r>
              <a:rPr lang="en-US" noProof="1"/>
              <a:t>Sai Disha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B295A8B-B83E-4EE4-8FA9-BA532E65E5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7646" y="5736658"/>
            <a:ext cx="2034138" cy="245885"/>
          </a:xfrm>
        </p:spPr>
        <p:txBody>
          <a:bodyPr/>
          <a:lstStyle/>
          <a:p>
            <a:r>
              <a:rPr lang="en-US" dirty="0"/>
              <a:t>CFO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A12FCC6-43B7-4221-A65B-003F82F881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646" y="5334150"/>
            <a:ext cx="2034138" cy="360445"/>
          </a:xfrm>
        </p:spPr>
        <p:txBody>
          <a:bodyPr/>
          <a:lstStyle/>
          <a:p>
            <a:r>
              <a:rPr lang="en-US" noProof="1"/>
              <a:t>Naresh Babu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TEAM</a:t>
            </a:r>
          </a:p>
        </p:txBody>
      </p:sp>
      <p:sp>
        <p:nvSpPr>
          <p:cNvPr id="22" name="object 7" descr="Beige rectangl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951CEE-7CE6-4A91-B2A1-B443273C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4339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5623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D892D7-D87B-407B-85EF-921DF3E1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8191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A47850-696A-4153-953F-D3D2FB5C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6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3EE56D6-427D-9085-E478-6A71069AFBC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7171" r="7171"/>
          <a:stretch/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6B513B2-0EEA-D9AB-42B7-3B682699739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3477" b="3477"/>
          <a:stretch/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C44564D-DBA7-9CEA-A8D3-D50A49B1915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/>
          <a:srcRect l="7360" r="7360"/>
          <a:stretch/>
        </p:blipFill>
        <p:spPr>
          <a:xfrm>
            <a:off x="3739711" y="3956384"/>
            <a:ext cx="906304" cy="1206290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89B8F68F-49F2-E849-F651-AABCD439CE8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/>
          <a:srcRect l="14113" r="14113"/>
          <a:stretch/>
        </p:blipFill>
        <p:spPr>
          <a:xfrm>
            <a:off x="7450646" y="3926473"/>
            <a:ext cx="906304" cy="120629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9FD0BE4-8646-34D7-D285-85B2FEE0953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 t="5589" b="5589"/>
          <a:stretch/>
        </p:blipFill>
        <p:spPr>
          <a:xfrm>
            <a:off x="1908906" y="1665740"/>
            <a:ext cx="823913" cy="1096627"/>
          </a:xfrm>
        </p:spPr>
      </p:pic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94436" y="1965279"/>
            <a:ext cx="7560000" cy="523259"/>
          </a:xfrm>
        </p:spPr>
        <p:txBody>
          <a:bodyPr/>
          <a:lstStyle/>
          <a:p>
            <a:r>
              <a:rPr lang="en-US" sz="8800" dirty="0"/>
              <a:t>Thank you </a:t>
            </a:r>
            <a:r>
              <a:rPr lang="en-US" sz="8800" dirty="0">
                <a:sym typeface="Wingdings" panose="05000000000000000000" pitchFamily="2" charset="2"/>
              </a:rPr>
              <a:t></a:t>
            </a:r>
            <a:endParaRPr lang="en-US" sz="8800" dirty="0"/>
          </a:p>
        </p:txBody>
      </p:sp>
      <p:sp>
        <p:nvSpPr>
          <p:cNvPr id="5" name="TextBox 4"/>
          <p:cNvSpPr txBox="1"/>
          <p:nvPr/>
        </p:nvSpPr>
        <p:spPr>
          <a:xfrm>
            <a:off x="4817659" y="4107975"/>
            <a:ext cx="825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24583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5911" y="398754"/>
            <a:ext cx="7560000" cy="556590"/>
          </a:xfrm>
        </p:spPr>
        <p:txBody>
          <a:bodyPr/>
          <a:lstStyle/>
          <a:p>
            <a:r>
              <a:rPr lang="en-US" dirty="0"/>
              <a:t>CONSEQUENCES OF AMR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1" y="955344"/>
            <a:ext cx="10809026" cy="55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9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888" y="398753"/>
            <a:ext cx="7560000" cy="37016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4" y="914401"/>
            <a:ext cx="10920670" cy="55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47343" y="2442949"/>
            <a:ext cx="6903253" cy="4415051"/>
          </a:xfrm>
        </p:spPr>
        <p:txBody>
          <a:bodyPr/>
          <a:lstStyle/>
          <a:p>
            <a:r>
              <a:rPr lang="en-US" dirty="0"/>
              <a:t>Bacterial AMR was directly responsible </a:t>
            </a:r>
            <a:r>
              <a:rPr lang="en-US" dirty="0">
                <a:highlight>
                  <a:srgbClr val="FF0000"/>
                </a:highlight>
              </a:rPr>
              <a:t>for </a:t>
            </a:r>
            <a:r>
              <a:rPr lang="en-US" b="1" i="1" u="sng" dirty="0">
                <a:highlight>
                  <a:srgbClr val="FF0000"/>
                </a:highlight>
              </a:rPr>
              <a:t>1.27 million global deaths</a:t>
            </a:r>
            <a:r>
              <a:rPr lang="en-US" dirty="0"/>
              <a:t> in 2019 and contributed to 4.95 million deaths</a:t>
            </a:r>
          </a:p>
          <a:p>
            <a:r>
              <a:rPr lang="en-US" dirty="0"/>
              <a:t>Given the dynamic nature of AMR, stakeholders including policymakers, healthcare professionals, and pharmaceutical companies face challenges in actively monitoring trends for informed decision-making in real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63424" y="2952263"/>
            <a:ext cx="5951185" cy="1008000"/>
          </a:xfrm>
        </p:spPr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43" y="563893"/>
            <a:ext cx="2143125" cy="1664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6163" y="1073205"/>
            <a:ext cx="544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HEALTH INNOVATION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83" y="3422812"/>
            <a:ext cx="3194581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22501-96A3-D68E-4A20-39756A8FD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80557"/>
            <a:ext cx="3517119" cy="34907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FFF19E-2D35-FC64-53A2-DE7027E5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745688"/>
            <a:ext cx="3537345" cy="33604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F1455-3056-7090-3A10-B3E8A5486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98143"/>
            <a:ext cx="3517120" cy="34555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58553-DF90-0E55-2622-A5080AD0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14FA7747-2D2B-4000-9DC5-8EACABF46BA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D2059-E2EA-F478-9873-68516BE20F7F}"/>
              </a:ext>
            </a:extLst>
          </p:cNvPr>
          <p:cNvSpPr txBox="1"/>
          <p:nvPr/>
        </p:nvSpPr>
        <p:spPr>
          <a:xfrm>
            <a:off x="717755" y="216310"/>
            <a:ext cx="744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Market Survey</a:t>
            </a:r>
          </a:p>
        </p:txBody>
      </p:sp>
    </p:spTree>
    <p:extLst>
      <p:ext uri="{BB962C8B-B14F-4D97-AF65-F5344CB8AC3E}">
        <p14:creationId xmlns:p14="http://schemas.microsoft.com/office/powerpoint/2010/main" val="13943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0"/>
            <a:ext cx="8384018" cy="6858000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sz="2000" dirty="0">
                <a:latin typeface="+mj-lt"/>
              </a:rPr>
              <a:t> </a:t>
            </a:r>
          </a:p>
          <a:p>
            <a:r>
              <a:rPr lang="en-US" sz="2000" b="1" dirty="0">
                <a:latin typeface="+mj-lt"/>
              </a:rPr>
              <a:t>Introducing AMR Live, a cutting-edge system designed to track AMR trends through extensive text mining of diverse publications. </a:t>
            </a:r>
          </a:p>
          <a:p>
            <a:endParaRPr lang="en-US" sz="2000" b="1" dirty="0">
              <a:latin typeface="+mj-lt"/>
            </a:endParaRPr>
          </a:p>
          <a:p>
            <a:r>
              <a:rPr lang="en-US" sz="2000" dirty="0">
                <a:latin typeface="+mj-lt"/>
              </a:rPr>
              <a:t>This innovative approach enables the identification of trending drugs, bacterial species, and affected countries, providing crucial insights for timely decision-making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841" y="448646"/>
            <a:ext cx="6800759" cy="100800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569877" y="6512238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601079" y="469148"/>
            <a:ext cx="362015" cy="520690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28878" y="27628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99" y="2536031"/>
            <a:ext cx="3191745" cy="1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000" y="453344"/>
            <a:ext cx="7560000" cy="370166"/>
          </a:xfrm>
        </p:spPr>
        <p:txBody>
          <a:bodyPr/>
          <a:lstStyle/>
          <a:p>
            <a:r>
              <a:rPr lang="en-US" dirty="0"/>
              <a:t>Technology behind amr live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16509" y="1087551"/>
            <a:ext cx="3944203" cy="1930905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127843" y="1098893"/>
            <a:ext cx="3903260" cy="1930905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18620" y="1371851"/>
            <a:ext cx="2674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REAL-TIME DATA COLLECTION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23629" y="1587293"/>
            <a:ext cx="3111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AI INTEGRATED INTERFACE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62" y="3314098"/>
            <a:ext cx="6834208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7" y="259308"/>
            <a:ext cx="11899235" cy="6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0</TotalTime>
  <Words>548</Words>
  <Application>Microsoft Office PowerPoint</Application>
  <PresentationFormat>Widescreen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</vt:lpstr>
      <vt:lpstr>Arial</vt:lpstr>
      <vt:lpstr>Arial </vt:lpstr>
      <vt:lpstr>Calibri</vt:lpstr>
      <vt:lpstr>Courier New</vt:lpstr>
      <vt:lpstr>Gill Sans MT</vt:lpstr>
      <vt:lpstr>Wingdings</vt:lpstr>
      <vt:lpstr>Office Theme</vt:lpstr>
      <vt:lpstr>Amr live</vt:lpstr>
      <vt:lpstr>Antimicrobial resistance </vt:lpstr>
      <vt:lpstr>CONSEQUENCES OF AMR</vt:lpstr>
      <vt:lpstr>Problem statement</vt:lpstr>
      <vt:lpstr>PROBLEM STATEMENT </vt:lpstr>
      <vt:lpstr>PowerPoint Presentation</vt:lpstr>
      <vt:lpstr>solution</vt:lpstr>
      <vt:lpstr>Technology behind amr live</vt:lpstr>
      <vt:lpstr>PowerPoint Presentation</vt:lpstr>
      <vt:lpstr>Dynamic data collection our usp</vt:lpstr>
      <vt:lpstr>AI INTEGRATED USER INTERFACE </vt:lpstr>
      <vt:lpstr>TOOLS USED FOR  AMR LIVE</vt:lpstr>
      <vt:lpstr>PowerPoint Presentation</vt:lpstr>
      <vt:lpstr>Marketing plan</vt:lpstr>
      <vt:lpstr>Competitor analysis-WHO Global Antimicrobial Resistance and Use Surveillance System (GLASS)  (who.int) </vt:lpstr>
      <vt:lpstr>PowerPoint Presentation</vt:lpstr>
      <vt:lpstr>AMR live-Social Innovation </vt:lpstr>
      <vt:lpstr>Ask : </vt:lpstr>
      <vt:lpstr>KEY TIMELINE GOALS</vt:lpstr>
      <vt:lpstr>THE  TEAM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2024-04-22T11:02:31Z</dcterms:created>
  <dcterms:modified xsi:type="dcterms:W3CDTF">2024-04-29T12:39:59Z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